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2"/>
  </p:notesMasterIdLst>
  <p:handoutMasterIdLst>
    <p:handoutMasterId r:id="rId13"/>
  </p:handout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75" r:id="rId11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8C6D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238" autoAdjust="0"/>
    <p:restoredTop sz="98905" autoAdjust="0"/>
  </p:normalViewPr>
  <p:slideViewPr>
    <p:cSldViewPr snapToGrid="0">
      <p:cViewPr>
        <p:scale>
          <a:sx n="70" d="100"/>
          <a:sy n="70" d="100"/>
        </p:scale>
        <p:origin x="-1062" y="306"/>
      </p:cViewPr>
      <p:guideLst>
        <p:guide orient="horz" pos="289"/>
        <p:guide orient="horz" pos="927"/>
        <p:guide orient="horz" pos="6050"/>
        <p:guide orient="horz" pos="1568"/>
        <p:guide orient="horz" pos="5924"/>
        <p:guide orient="horz" pos="608"/>
        <p:guide orient="horz" pos="699"/>
        <p:guide orient="horz" pos="6107"/>
        <p:guide pos="2406"/>
        <p:guide pos="289"/>
        <p:guide pos="4521"/>
        <p:guide pos="2493"/>
        <p:guide pos="1347"/>
        <p:guide pos="1435"/>
        <p:guide pos="37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-2472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AAEC1-2EDB-4321-866E-83BE63D09B18}" type="datetimeFigureOut">
              <a:rPr lang="en-US" smtClean="0"/>
              <a:pPr/>
              <a:t>12/25/2012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672B9-0C27-464D-ADB1-EBAD0B248B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B8DA3-BCA9-4B7D-B50D-14F47506B614}" type="datetimeFigureOut">
              <a:rPr lang="en-US" smtClean="0"/>
              <a:pPr/>
              <a:t>12/25/2012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B8F03-BC93-4120-96CA-A36DF640BE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nkrate.com/finance/mortgages/understanding-adjustable-rate-mortgages.aspx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300" b="1" i="0" dirty="0" smtClean="0">
                <a:solidFill>
                  <a:srgbClr val="000000"/>
                </a:solidFill>
              </a:rPr>
              <a:t>Limite periódico de juros:</a:t>
            </a:r>
            <a:r>
              <a:rPr lang="pt-BR" sz="1300" b="0" i="0" dirty="0" smtClean="0">
                <a:solidFill>
                  <a:srgbClr val="000000"/>
                </a:solidFill>
              </a:rPr>
              <a:t> limita o quanto a taxa de juros pode variar em qualquer período. Estes limites são geralmente anuais, ou limites que evitam que a taxa de juros suba mais do que um certo número de pontos percentuais em um dado ano.</a:t>
            </a:r>
          </a:p>
          <a:p>
            <a:r>
              <a:rPr lang="pt-BR" sz="1300" b="1" i="0" dirty="0" smtClean="0">
                <a:solidFill>
                  <a:srgbClr val="000000"/>
                </a:solidFill>
              </a:rPr>
              <a:t>Limite pela vida:</a:t>
            </a:r>
            <a:r>
              <a:rPr lang="pt-BR" sz="1300" b="0" i="0" dirty="0" smtClean="0">
                <a:solidFill>
                  <a:srgbClr val="000000"/>
                </a:solidFill>
              </a:rPr>
              <a:t> limita quanto a taxa de juros pode subir durante a vida de um empréstimo.</a:t>
            </a:r>
          </a:p>
          <a:p>
            <a:endParaRPr lang="en-US" dirty="0" smtClean="0">
              <a:hlinkClick r:id="rId3"/>
            </a:endParaRPr>
          </a:p>
          <a:p>
            <a:r>
              <a:rPr lang="pt-BR" sz="1300" b="0" i="0" dirty="0" smtClean="0">
                <a:solidFill>
                  <a:srgbClr val="000000"/>
                </a:solidFill>
                <a:hlinkClick r:id="rId3"/>
              </a:rPr>
              <a:t>Fonte: http://www.bankrate.com/finance/mortgages/understanding-adjustable-rate-mortgages.aspx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0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0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1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52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  <a:ln>
            <a:noFill/>
          </a:ln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3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54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399300"/>
            <a:ext cx="6578600" cy="2769989"/>
          </a:xfrm>
        </p:spPr>
        <p:txBody>
          <a:bodyPr/>
          <a:lstStyle>
            <a:lvl1pPr marL="0" indent="0">
              <a:defRPr sz="3200" baseline="0">
                <a:solidFill>
                  <a:schemeClr val="tx2"/>
                </a:solidFill>
              </a:defRPr>
            </a:lvl1pPr>
            <a:lvl2pPr marL="4619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 marL="9144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 marL="13763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 marL="18288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6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6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600">
                <a:solidFill>
                  <a:schemeClr val="tx2"/>
                </a:solidFill>
              </a:defRPr>
            </a:lvl8pPr>
            <a:lvl9pPr>
              <a:defRPr sz="3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88" y="2411205"/>
            <a:ext cx="6578600" cy="2890535"/>
          </a:xfrm>
        </p:spPr>
        <p:txBody>
          <a:bodyPr wrap="square">
            <a:spAutoFit/>
          </a:bodyPr>
          <a:lstStyle>
            <a:lvl1pPr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defRPr sz="3200" baseline="0">
                <a:solidFill>
                  <a:schemeClr val="bg1"/>
                </a:solidFill>
              </a:defRPr>
            </a:lvl1pPr>
            <a:lvl2pPr marL="4619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914400" indent="-4524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13763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828800" indent="-452438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795325" indent="-302464">
              <a:lnSpc>
                <a:spcPts val="4011"/>
              </a:lnSpc>
              <a:spcBef>
                <a:spcPts val="0"/>
              </a:spcBef>
              <a:spcAft>
                <a:spcPts val="67"/>
              </a:spcAft>
              <a:buClr>
                <a:schemeClr val="bg1"/>
              </a:buClr>
              <a:buFont typeface="Arial" pitchFamily="34" charset="0"/>
              <a:buNone/>
              <a:defRPr sz="3100">
                <a:solidFill>
                  <a:schemeClr val="bg1"/>
                </a:solidFill>
              </a:defRPr>
            </a:lvl6pPr>
            <a:lvl7pPr>
              <a:defRPr sz="3100">
                <a:solidFill>
                  <a:schemeClr val="bg1"/>
                </a:solidFill>
              </a:defRPr>
            </a:lvl7pPr>
            <a:lvl8pPr>
              <a:lnSpc>
                <a:spcPts val="4011"/>
              </a:lnSpc>
              <a:defRPr sz="3100">
                <a:solidFill>
                  <a:schemeClr val="bg1"/>
                </a:solidFill>
              </a:defRPr>
            </a:lvl8pPr>
            <a:lvl9pPr>
              <a:defRPr sz="31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tx1"/>
                </a:solidFill>
                <a:latin typeface="Georgia" pitchFamily="18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2" name="Shape 11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98488" y="4014788"/>
            <a:ext cx="3221037" cy="12311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ed layout with foot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98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99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00" name="Shape 99"/>
          <p:cNvCxnSpPr/>
          <p:nvPr userDrawn="1"/>
        </p:nvCxnSpPr>
        <p:spPr>
          <a:xfrm rot="5400000" flipH="1" flipV="1">
            <a:off x="4337631" y="-272479"/>
            <a:ext cx="146304" cy="551383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 userDrawn="1"/>
        </p:nvGrpSpPr>
        <p:grpSpPr>
          <a:xfrm>
            <a:off x="1654175" y="8794328"/>
            <a:ext cx="507910" cy="442541"/>
            <a:chOff x="1654175" y="8794328"/>
            <a:chExt cx="507910" cy="442541"/>
          </a:xfrm>
        </p:grpSpPr>
        <p:sp>
          <p:nvSpPr>
            <p:cNvPr id="102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5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6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7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8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9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0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1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2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3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4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5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6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7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8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9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0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1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2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3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4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5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127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8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8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7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9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0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460963" y="5030788"/>
            <a:ext cx="1193212" cy="144000"/>
            <a:chOff x="460963" y="5030788"/>
            <a:chExt cx="1193212" cy="144000"/>
          </a:xfrm>
        </p:grpSpPr>
        <p:cxnSp>
          <p:nvCxnSpPr>
            <p:cNvPr id="62" name="Straight Connector 61"/>
            <p:cNvCxnSpPr/>
            <p:nvPr userDrawn="1"/>
          </p:nvCxnSpPr>
          <p:spPr>
            <a:xfrm rot="10800000">
              <a:off x="460963" y="5030789"/>
              <a:ext cx="1193212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>
            <a:xfrm rot="5400000">
              <a:off x="388963" y="5102788"/>
              <a:ext cx="144000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/>
          <p:cNvSpPr/>
          <p:nvPr userDrawn="1"/>
        </p:nvSpPr>
        <p:spPr>
          <a:xfrm>
            <a:off x="598488" y="5177987"/>
            <a:ext cx="992187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There are currently 29,650 partners and staff in the US firm. Together, we can make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a difference for the marketplace, our people, the communities and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 environment. </a:t>
            </a:r>
          </a:p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2009 </a:t>
            </a:r>
            <a:endParaRPr lang="en-US" sz="700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65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6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231106"/>
          </a:xfrm>
        </p:spPr>
        <p:txBody>
          <a:bodyPr wrap="square">
            <a:spAutoFit/>
          </a:bodyPr>
          <a:lstStyle>
            <a:lvl1pPr>
              <a:spcAft>
                <a:spcPts val="600"/>
              </a:spcAft>
              <a:defRPr baseline="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1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7" name="Picture Placeholder 76"/>
          <p:cNvSpPr>
            <a:spLocks noGrp="1"/>
          </p:cNvSpPr>
          <p:nvPr userDrawn="1">
            <p:ph type="pic" sz="quarter" idx="13"/>
          </p:nvPr>
        </p:nvSpPr>
        <p:spPr>
          <a:xfrm>
            <a:off x="1657351" y="6523034"/>
            <a:ext cx="5213350" cy="2716216"/>
          </a:xfrm>
          <a:solidFill>
            <a:srgbClr val="00B050"/>
          </a:solidFill>
        </p:spPr>
        <p:txBody>
          <a:bodyPr>
            <a:noAutofit/>
          </a:bodyPr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8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9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0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1654175" y="1404938"/>
            <a:ext cx="6118225" cy="7831137"/>
            <a:chOff x="1654175" y="1404938"/>
            <a:chExt cx="6118225" cy="7831137"/>
          </a:xfrm>
        </p:grpSpPr>
        <p:sp>
          <p:nvSpPr>
            <p:cNvPr id="18" name="Rectangle 649"/>
            <p:cNvSpPr>
              <a:spLocks noChangeArrowheads="1"/>
            </p:cNvSpPr>
            <p:nvPr userDrawn="1"/>
          </p:nvSpPr>
          <p:spPr bwMode="gray">
            <a:xfrm>
              <a:off x="6309554" y="2275066"/>
              <a:ext cx="1462846" cy="69610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Rectangle 648"/>
            <p:cNvSpPr>
              <a:spLocks noChangeArrowheads="1"/>
            </p:cNvSpPr>
            <p:nvPr userDrawn="1"/>
          </p:nvSpPr>
          <p:spPr bwMode="gray">
            <a:xfrm>
              <a:off x="1654175" y="1404938"/>
              <a:ext cx="4655379" cy="88540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Rectangle 650"/>
            <p:cNvSpPr>
              <a:spLocks noChangeArrowheads="1"/>
            </p:cNvSpPr>
            <p:nvPr userDrawn="1"/>
          </p:nvSpPr>
          <p:spPr bwMode="gray">
            <a:xfrm>
              <a:off x="1654175" y="2290339"/>
              <a:ext cx="4655379" cy="6945734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2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rgbClr val="A89B9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24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2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2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98488" y="9556364"/>
            <a:ext cx="4080510" cy="138499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 smtClean="0"/>
              <a:t>Add legal and copyright disclaimers here.</a:t>
            </a:r>
            <a:endParaRPr lang="en-US" noProof="0" dirty="0"/>
          </a:p>
        </p:txBody>
      </p:sp>
      <p:cxnSp>
        <p:nvCxnSpPr>
          <p:cNvPr id="5" name="Shape 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9" y="2451682"/>
            <a:ext cx="3219450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9848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283622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07396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4" name="Shape 13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9" y="4612640"/>
            <a:ext cx="3221036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7" y="4612640"/>
            <a:ext cx="3219451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0"/>
            <a:ext cx="6578600" cy="203777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638800" y="2451682"/>
            <a:ext cx="1538288" cy="3050597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638800" y="5638800"/>
            <a:ext cx="1538288" cy="3460750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2"/>
            <a:ext cx="4900612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58044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2278063" y="2451682"/>
            <a:ext cx="4899025" cy="184666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063" y="1059662"/>
            <a:ext cx="4899025" cy="2769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2278063" y="2451682"/>
            <a:ext cx="4899025" cy="1231106"/>
          </a:xfrm>
        </p:spPr>
        <p:txBody>
          <a:bodyPr wrap="square">
            <a:spAutoFit/>
          </a:bodyPr>
          <a:lstStyle>
            <a:lvl1pPr>
              <a:defRPr baseline="0"/>
            </a:lvl1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98488" y="2437397"/>
            <a:ext cx="1539875" cy="830997"/>
          </a:xfrm>
        </p:spPr>
        <p:txBody>
          <a:bodyPr wrap="square">
            <a:spAutoFit/>
          </a:bodyPr>
          <a:lstStyle>
            <a:lvl1pPr>
              <a:defRPr sz="18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4584764" y="-1483124"/>
            <a:ext cx="146304" cy="5038344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8488" y="1060704"/>
            <a:ext cx="6578600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487" y="2451682"/>
            <a:ext cx="6578601" cy="12311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72" r:id="rId17"/>
    <p:sldLayoutId id="2147483667" r:id="rId18"/>
    <p:sldLayoutId id="2147483668" r:id="rId19"/>
    <p:sldLayoutId id="2147483669" r:id="rId20"/>
    <p:sldLayoutId id="2147483670" r:id="rId21"/>
    <p:sldLayoutId id="2147483671" r:id="rId22"/>
  </p:sldLayoutIdLst>
  <p:hf hdr="0"/>
  <p:txStyles>
    <p:titleStyle>
      <a:lvl1pPr algn="l" defTabSz="1018824" rtl="0" eaLnBrk="1" latinLnBrk="0" hangingPunct="1">
        <a:lnSpc>
          <a:spcPct val="100000"/>
        </a:lnSpc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SzTx/>
        <a:buFontTx/>
        <a:buNone/>
        <a:tabLst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31775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•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61963" indent="-230188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-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82625" indent="-220663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◦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400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›"/>
        <a:defRPr sz="1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305647" marR="0" indent="-305647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1003"/>
        </a:spcAft>
        <a:buClr>
          <a:schemeClr val="tx1"/>
        </a:buClr>
        <a:buSzPct val="100000"/>
        <a:buFont typeface="+mj-lt"/>
        <a:buAutoNum type="arabicPeriod"/>
        <a:tabLst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611295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alpha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916942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roman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Font typeface="Arial" pitchFamily="34" charset="0"/>
        <a:buNone/>
        <a:defRPr sz="22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744663" y="400473"/>
            <a:ext cx="65" cy="12311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ext Placeholder 31"/>
          <p:cNvSpPr txBox="1">
            <a:spLocks/>
          </p:cNvSpPr>
          <p:nvPr/>
        </p:nvSpPr>
        <p:spPr bwMode="white">
          <a:xfrm>
            <a:off x="1744663" y="400473"/>
            <a:ext cx="1785745" cy="1231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800" b="0" i="0" u="none" dirty="0" smtClean="0">
                <a:solidFill>
                  <a:srgbClr val="6D6E71"/>
                </a:solidFill>
                <a:latin typeface="Georgia" pitchFamily="18" charset="0"/>
              </a:rPr>
              <a:t>www.pwc.com/corporateresponsibility </a:t>
            </a:r>
          </a:p>
        </p:txBody>
      </p:sp>
      <p:sp>
        <p:nvSpPr>
          <p:cNvPr id="11" name="Title 4"/>
          <p:cNvSpPr>
            <a:spLocks noGrp="1"/>
          </p:cNvSpPr>
          <p:nvPr>
            <p:ph type="ctrTitle"/>
          </p:nvPr>
        </p:nvSpPr>
        <p:spPr>
          <a:xfrm>
            <a:off x="1744663" y="2460625"/>
            <a:ext cx="3840480" cy="461665"/>
          </a:xfrm>
        </p:spPr>
        <p:txBody>
          <a:bodyPr/>
          <a:lstStyle/>
          <a:p>
            <a:r>
              <a:rPr lang="pt-BR" sz="3000" b="1" i="1" dirty="0" smtClean="0">
                <a:solidFill>
                  <a:srgbClr val="FFFFFF"/>
                </a:solidFill>
              </a:rPr>
              <a:t>Comprando uma casa</a:t>
            </a:r>
          </a:p>
        </p:txBody>
      </p:sp>
      <p:sp>
        <p:nvSpPr>
          <p:cNvPr id="12" name="Subtitle 7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4147254" cy="430887"/>
          </a:xfrm>
        </p:spPr>
        <p:txBody>
          <a:bodyPr/>
          <a:lstStyle/>
          <a:p>
            <a:r>
              <a:rPr lang="pt-BR" sz="1400" b="0" i="0" dirty="0" smtClean="0">
                <a:solidFill>
                  <a:srgbClr val="FFFFFF"/>
                </a:solidFill>
              </a:rPr>
              <a:t>Currículo de Responsabilidade Financeira da PwC</a:t>
            </a:r>
          </a:p>
        </p:txBody>
      </p:sp>
      <p:sp>
        <p:nvSpPr>
          <p:cNvPr id="13" name="Subtitle 7"/>
          <p:cNvSpPr txBox="1">
            <a:spLocks/>
          </p:cNvSpPr>
          <p:nvPr/>
        </p:nvSpPr>
        <p:spPr>
          <a:xfrm>
            <a:off x="1698168" y="3431809"/>
            <a:ext cx="3840480" cy="9233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  <a:defRPr/>
            </a:pPr>
            <a:r>
              <a:rPr lang="pt-BR" sz="3000" b="0" i="0" dirty="0" smtClean="0">
                <a:solidFill>
                  <a:srgbClr val="FFFFFF"/>
                </a:solidFill>
                <a:latin typeface="Georgia" pitchFamily="18" charset="0"/>
              </a:rPr>
              <a:t>Aprendendo sobre </a:t>
            </a:r>
            <a:r>
              <a:rPr lang="en" sz="3000" dirty="0" smtClean="0"/>
              <a:t/>
            </a:r>
            <a:br>
              <a:rPr lang="en" sz="3000" dirty="0" smtClean="0"/>
            </a:br>
            <a:r>
              <a:rPr lang="pt-BR" sz="3000" dirty="0" smtClean="0">
                <a:solidFill>
                  <a:srgbClr val="FFFFFF"/>
                </a:solidFill>
                <a:latin typeface="Georgia" pitchFamily="18" charset="0"/>
              </a:rPr>
              <a:t>f</a:t>
            </a:r>
            <a:r>
              <a:rPr lang="pt-BR" sz="3000" b="0" i="0" dirty="0" smtClean="0">
                <a:solidFill>
                  <a:srgbClr val="FFFFFF"/>
                </a:solidFill>
                <a:latin typeface="Georgia" pitchFamily="18" charset="0"/>
              </a:rPr>
              <a:t>inanciamento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98488" y="9002366"/>
            <a:ext cx="4579568" cy="692497"/>
          </a:xfrm>
        </p:spPr>
        <p:txBody>
          <a:bodyPr wrap="square">
            <a:spAutoFit/>
          </a:bodyPr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Talvez?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98488" y="2489200"/>
            <a:ext cx="6578600" cy="344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446276"/>
          </a:xfrm>
        </p:spPr>
        <p:txBody>
          <a:bodyPr/>
          <a:lstStyle/>
          <a:p>
            <a:r>
              <a:rPr lang="pt-BR" sz="1200" b="1" i="0" dirty="0" smtClean="0">
                <a:solidFill>
                  <a:srgbClr val="DC6900"/>
                </a:solidFill>
              </a:rPr>
              <a:t>Preço da casa: US$ 300.000</a:t>
            </a:r>
          </a:p>
          <a:p>
            <a:r>
              <a:rPr lang="pt-BR" sz="1200" b="1" i="0" dirty="0" smtClean="0">
                <a:solidFill>
                  <a:srgbClr val="DC6900"/>
                </a:solidFill>
              </a:rPr>
              <a:t>Principal: US$ 240.000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Tipos de financiamentos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6452397"/>
              </p:ext>
            </p:extLst>
          </p:nvPr>
        </p:nvGraphicFramePr>
        <p:xfrm>
          <a:off x="598488" y="3162300"/>
          <a:ext cx="6578600" cy="98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720"/>
                <a:gridCol w="1219517"/>
                <a:gridCol w="1200150"/>
                <a:gridCol w="1285875"/>
                <a:gridCol w="155733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Tipo do financiamento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Taxa de juros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APR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Pontos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Prestação mensal*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30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15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5/1 ARM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598488" y="4386548"/>
            <a:ext cx="65786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</a:pPr>
            <a:r>
              <a:rPr lang="pt-BR" sz="1000" b="0" i="0" dirty="0" smtClean="0">
                <a:solidFill>
                  <a:srgbClr val="000000"/>
                </a:solidFill>
                <a:latin typeface="Georgia" pitchFamily="18" charset="0"/>
              </a:rPr>
              <a:t>*Prestação inclui apenas principal e juros. Não inclui taxas, como impostos e seguros. As taxas supõem crédito excelente.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2308324"/>
          </a:xfrm>
        </p:spPr>
        <p:txBody>
          <a:bodyPr/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Financiamento com juros variáveis (ARM)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A taxa de juros permanece fixa por um período inicial, e depois se ajusta a intervalos específicos.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Depois do período inicial, as prestações do financiamento podem aumentar ou diminuir, durante o empréstimo.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Geralmente, há dois limites em um ARM.</a:t>
            </a:r>
          </a:p>
          <a:p>
            <a:pPr lvl="2"/>
            <a:r>
              <a:rPr lang="pt-BR" sz="1200" b="0" i="0" dirty="0" smtClean="0">
                <a:solidFill>
                  <a:srgbClr val="000000"/>
                </a:solidFill>
              </a:rPr>
              <a:t>O limite pela vida limita a taxa de juros durante a vida de um empréstimo.</a:t>
            </a:r>
          </a:p>
          <a:p>
            <a:pPr lvl="2"/>
            <a:r>
              <a:rPr lang="pt-BR" sz="1200" b="0" i="0" dirty="0" smtClean="0">
                <a:solidFill>
                  <a:srgbClr val="000000"/>
                </a:solidFill>
              </a:rPr>
              <a:t>Limite periódico da taxa limita o aumento dos juros em qualquer período</a:t>
            </a:r>
          </a:p>
          <a:p>
            <a:pPr marL="0" lvl="1" indent="0">
              <a:buNone/>
            </a:pPr>
            <a:r>
              <a:rPr lang="pt-BR" sz="1200" b="0" i="0" dirty="0" smtClean="0">
                <a:solidFill>
                  <a:srgbClr val="E0301E"/>
                </a:solidFill>
              </a:rPr>
              <a:t>Por exemplo: 5/1 ARM significa que a taxa de juros permanecerá fixa por 5 anos, e depois pode ser ajustada a cada ano. Os limites para a taxa de juros não são mencionados neste anúncio.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O que é um ARM?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446276"/>
          </a:xfrm>
        </p:spPr>
        <p:txBody>
          <a:bodyPr/>
          <a:lstStyle/>
          <a:p>
            <a:r>
              <a:rPr lang="pt-BR" sz="1200" b="1" i="0" dirty="0" smtClean="0">
                <a:solidFill>
                  <a:srgbClr val="DC6900"/>
                </a:solidFill>
              </a:rPr>
              <a:t>Preço da casa: US$ 300.000</a:t>
            </a:r>
          </a:p>
          <a:p>
            <a:r>
              <a:rPr lang="pt-BR" sz="1200" b="1" i="0" dirty="0" smtClean="0">
                <a:solidFill>
                  <a:srgbClr val="DC6900"/>
                </a:solidFill>
              </a:rPr>
              <a:t>Principal: US$ 240.000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Taxa de juros e APR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6452397"/>
              </p:ext>
            </p:extLst>
          </p:nvPr>
        </p:nvGraphicFramePr>
        <p:xfrm>
          <a:off x="598488" y="3162300"/>
          <a:ext cx="6578600" cy="98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720"/>
                <a:gridCol w="1219517"/>
                <a:gridCol w="1200150"/>
                <a:gridCol w="1285875"/>
                <a:gridCol w="155733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Tipo do financiamento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Taxa de juros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APR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Pontos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Prestação mensal*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30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3,750%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3,920%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15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2,875%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3,154%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5/1 ARM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2,625%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3,248%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598488" y="4386548"/>
            <a:ext cx="65786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</a:pPr>
            <a:r>
              <a:rPr lang="pt-BR" sz="1000" b="0" i="0" dirty="0" smtClean="0">
                <a:solidFill>
                  <a:srgbClr val="000000"/>
                </a:solidFill>
                <a:latin typeface="Georgia" pitchFamily="18" charset="0"/>
              </a:rPr>
              <a:t>*Prestação inclui apenas principal e juros. Não inclui taxas, como impostos e seguros. As taxas supõem crédito excelente.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446276"/>
          </a:xfrm>
        </p:spPr>
        <p:txBody>
          <a:bodyPr/>
          <a:lstStyle/>
          <a:p>
            <a:r>
              <a:rPr lang="pt-BR" sz="1200" b="1" i="0" dirty="0" smtClean="0">
                <a:solidFill>
                  <a:srgbClr val="DC6900"/>
                </a:solidFill>
              </a:rPr>
              <a:t>Preço da casa: US$ 300.000</a:t>
            </a:r>
          </a:p>
          <a:p>
            <a:r>
              <a:rPr lang="pt-BR" sz="1200" b="1" i="0" dirty="0" smtClean="0">
                <a:solidFill>
                  <a:srgbClr val="DC6900"/>
                </a:solidFill>
              </a:rPr>
              <a:t>Principal: US$ 240.000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Pontos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6452397"/>
              </p:ext>
            </p:extLst>
          </p:nvPr>
        </p:nvGraphicFramePr>
        <p:xfrm>
          <a:off x="598488" y="3162300"/>
          <a:ext cx="6578600" cy="98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720"/>
                <a:gridCol w="1219517"/>
                <a:gridCol w="1200150"/>
                <a:gridCol w="1285875"/>
                <a:gridCol w="155733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Tipo do financiamento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Taxa de juros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APR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Pontos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Prestação mensal*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30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3,750%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3,920%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1,250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15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2,875%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3,154%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1,125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5/1 ARM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2,625%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3,248%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0,875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598488" y="4386548"/>
            <a:ext cx="65786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</a:pPr>
            <a:r>
              <a:rPr lang="pt-BR" sz="1000" b="0" i="0" dirty="0" smtClean="0">
                <a:solidFill>
                  <a:srgbClr val="000000"/>
                </a:solidFill>
                <a:latin typeface="Georgia" pitchFamily="18" charset="0"/>
              </a:rPr>
              <a:t>*Prestação inclui apenas principal e juros. Não inclui taxas, como impostos e seguros. As taxas supõem crédito excelente.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446276"/>
          </a:xfrm>
        </p:spPr>
        <p:txBody>
          <a:bodyPr/>
          <a:lstStyle/>
          <a:p>
            <a:r>
              <a:rPr lang="pt-BR" sz="1200" b="1" i="0" dirty="0" smtClean="0">
                <a:solidFill>
                  <a:srgbClr val="DC6900"/>
                </a:solidFill>
              </a:rPr>
              <a:t>Preço da casa: US$ 300.000</a:t>
            </a:r>
          </a:p>
          <a:p>
            <a:r>
              <a:rPr lang="pt-BR" sz="1200" b="1" i="0" dirty="0" smtClean="0">
                <a:solidFill>
                  <a:srgbClr val="DC6900"/>
                </a:solidFill>
              </a:rPr>
              <a:t>Principal: US$ 240.000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Prestações mensais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6452397"/>
              </p:ext>
            </p:extLst>
          </p:nvPr>
        </p:nvGraphicFramePr>
        <p:xfrm>
          <a:off x="598488" y="3162300"/>
          <a:ext cx="6578600" cy="98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720"/>
                <a:gridCol w="1219517"/>
                <a:gridCol w="1200150"/>
                <a:gridCol w="1285875"/>
                <a:gridCol w="1111250"/>
                <a:gridCol w="44608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Tipo do financiamento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Taxa de juros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APR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Pontos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Prestação mensal*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30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3,750%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3,920%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1,250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1.111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15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2,875%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3,154%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1,125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1.643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5/1 ARM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2,625%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3,248%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0,875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963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598488" y="4386548"/>
            <a:ext cx="65786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</a:pPr>
            <a:r>
              <a:rPr lang="pt-BR" sz="1000" b="0" i="0" dirty="0" smtClean="0">
                <a:solidFill>
                  <a:srgbClr val="000000"/>
                </a:solidFill>
                <a:latin typeface="Georgia" pitchFamily="18" charset="0"/>
              </a:rPr>
              <a:t>*Prestação inclui apenas principal e juros. Não inclui taxas, como impostos e seguros. As taxas supõem crédito excelente.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446276"/>
          </a:xfrm>
        </p:spPr>
        <p:txBody>
          <a:bodyPr/>
          <a:lstStyle/>
          <a:p>
            <a:r>
              <a:rPr lang="pt-BR" sz="1200" b="1" i="0" dirty="0" smtClean="0">
                <a:solidFill>
                  <a:srgbClr val="DC6900"/>
                </a:solidFill>
              </a:rPr>
              <a:t>Preço da casa: US$ 300.000</a:t>
            </a:r>
          </a:p>
          <a:p>
            <a:r>
              <a:rPr lang="pt-BR" sz="1200" b="1" i="0" dirty="0" smtClean="0">
                <a:solidFill>
                  <a:srgbClr val="DC6900"/>
                </a:solidFill>
              </a:rPr>
              <a:t>Principal: US$ 240.000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Qual é o custo total dos juros?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</a:t>
            </a:r>
            <a:r>
              <a:rPr lang="en" sz="900" dirty="0" smtClean="0"/>
              <a:t/>
            </a:r>
            <a:br>
              <a:rPr lang="en" sz="900" dirty="0" smtClean="0"/>
            </a:br>
            <a:r>
              <a:rPr lang="pt-BR" sz="900" b="0" i="0" u="none" dirty="0" smtClean="0">
                <a:solidFill>
                  <a:srgbClr val="000000"/>
                </a:solidFill>
              </a:rPr>
              <a:t>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6452397"/>
              </p:ext>
            </p:extLst>
          </p:nvPr>
        </p:nvGraphicFramePr>
        <p:xfrm>
          <a:off x="598488" y="3162300"/>
          <a:ext cx="6578601" cy="98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720"/>
                <a:gridCol w="752792"/>
                <a:gridCol w="466726"/>
                <a:gridCol w="1200150"/>
                <a:gridCol w="1439603"/>
                <a:gridCol w="957522"/>
                <a:gridCol w="44608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Tipo do financiamento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Prestação mensal*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Número de prestações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Custo total do principal e dos juros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Custo total dos juros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30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1.111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15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1.643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5/1 ARM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963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598488" y="4386548"/>
            <a:ext cx="65786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</a:pPr>
            <a:r>
              <a:rPr lang="pt-BR" sz="1000" b="0" i="0" dirty="0" smtClean="0">
                <a:solidFill>
                  <a:srgbClr val="000000"/>
                </a:solidFill>
                <a:latin typeface="Georgia" pitchFamily="18" charset="0"/>
              </a:rPr>
              <a:t>*Prestação inclui apenas principal e juros. Não inclui taxas, como impostos e seguros. As taxas supõem crédito excelente.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446276"/>
          </a:xfrm>
        </p:spPr>
        <p:txBody>
          <a:bodyPr/>
          <a:lstStyle/>
          <a:p>
            <a:r>
              <a:rPr lang="pt-BR" sz="1200" b="1" i="0" dirty="0" smtClean="0">
                <a:solidFill>
                  <a:srgbClr val="DC6900"/>
                </a:solidFill>
              </a:rPr>
              <a:t>Preço da casa: US$ 300.000</a:t>
            </a:r>
          </a:p>
          <a:p>
            <a:r>
              <a:rPr lang="pt-BR" sz="1200" b="1" i="0" dirty="0" smtClean="0">
                <a:solidFill>
                  <a:srgbClr val="DC6900"/>
                </a:solidFill>
              </a:rPr>
              <a:t>Principal: US$ 240.000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Qual é o custo total dos juros?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6452397"/>
              </p:ext>
            </p:extLst>
          </p:nvPr>
        </p:nvGraphicFramePr>
        <p:xfrm>
          <a:off x="598488" y="3162300"/>
          <a:ext cx="6578602" cy="98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720"/>
                <a:gridCol w="752792"/>
                <a:gridCol w="466726"/>
                <a:gridCol w="1200150"/>
                <a:gridCol w="642938"/>
                <a:gridCol w="764767"/>
                <a:gridCol w="773520"/>
                <a:gridCol w="661989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Tipo do financiamento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Prestação mensal*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Número de prestações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Custo total do principal e dos juros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1" i="0" dirty="0" smtClean="0">
                          <a:solidFill>
                            <a:srgbClr val="DC6900"/>
                          </a:solidFill>
                        </a:rPr>
                        <a:t>Custo total dos juros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30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1.111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360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399.960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159.960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15 anos, fixa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1.643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180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295.740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55.740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5/1 ARM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US$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963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000" b="0" i="0" dirty="0" smtClean="0">
                          <a:solidFill>
                            <a:srgbClr val="000000"/>
                          </a:solidFill>
                        </a:rPr>
                        <a:t>360</a:t>
                      </a: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10188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400"/>
                        </a:spcAft>
                      </a:pPr>
                      <a:endParaRPr lang="en-US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27432" marB="2743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598488" y="4386548"/>
            <a:ext cx="6578600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</a:pPr>
            <a:r>
              <a:rPr lang="pt-BR" sz="1000" b="0" i="0" dirty="0" smtClean="0">
                <a:solidFill>
                  <a:srgbClr val="000000"/>
                </a:solidFill>
                <a:latin typeface="Georgia" pitchFamily="18" charset="0"/>
              </a:rPr>
              <a:t>*Prestação inclui apenas principal e juros. Não inclui taxas, como impostos e seguros. As taxas supõem crédito excelente.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99100" y="3968750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en-GB" sz="1000" dirty="0" smtClean="0">
                <a:latin typeface="Arial" pitchFamily="34" charset="0"/>
                <a:cs typeface="Arial" pitchFamily="34" charset="0"/>
              </a:rPr>
              <a:t>?</a:t>
            </a:r>
            <a:endParaRPr lang="en-GB" sz="1000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67550" y="3968750"/>
            <a:ext cx="7053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en-GB" sz="1000" dirty="0" smtClean="0">
                <a:latin typeface="Arial" pitchFamily="34" charset="0"/>
                <a:cs typeface="Arial" pitchFamily="34" charset="0"/>
              </a:rPr>
              <a:t>?</a:t>
            </a:r>
            <a:endParaRPr lang="en-GB" sz="1000" dirty="0" err="1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heme/theme1.xml><?xml version="1.0" encoding="utf-8"?>
<a:theme xmlns:a="http://schemas.openxmlformats.org/drawingml/2006/main" name="Report_Portrait_Corporate Responsibility">
  <a:themeElements>
    <a:clrScheme name="PwC Orange">
      <a:dk1>
        <a:srgbClr val="000000"/>
      </a:dk1>
      <a:lt1>
        <a:srgbClr val="FFFFFF"/>
      </a:lt1>
      <a:dk2>
        <a:srgbClr val="DC6900"/>
      </a:dk2>
      <a:lt2>
        <a:srgbClr val="FFFFFF"/>
      </a:lt2>
      <a:accent1>
        <a:srgbClr val="DC6900"/>
      </a:accent1>
      <a:accent2>
        <a:srgbClr val="FFB600"/>
      </a:accent2>
      <a:accent3>
        <a:srgbClr val="602320"/>
      </a:accent3>
      <a:accent4>
        <a:srgbClr val="DB536A"/>
      </a:accent4>
      <a:accent5>
        <a:srgbClr val="A32020"/>
      </a:accent5>
      <a:accent6>
        <a:srgbClr val="E0301E"/>
      </a:accent6>
      <a:hlink>
        <a:srgbClr val="DC6900"/>
      </a:hlink>
      <a:folHlink>
        <a:srgbClr val="DC690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Report_Portrait_Corporate Responsibility</Template>
  <TotalTime>107</TotalTime>
  <Words>1238</Words>
  <Application>Microsoft Office PowerPoint</Application>
  <PresentationFormat>Custom</PresentationFormat>
  <Paragraphs>171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Report_Portrait_Corporate Responsibility</vt:lpstr>
      <vt:lpstr>Comprando uma casa</vt:lpstr>
      <vt:lpstr>Talvez?</vt:lpstr>
      <vt:lpstr>Tipos de financiamentos</vt:lpstr>
      <vt:lpstr>O que é um ARM?</vt:lpstr>
      <vt:lpstr>Taxa de juros e APR</vt:lpstr>
      <vt:lpstr>Pontos</vt:lpstr>
      <vt:lpstr>Prestações mensais</vt:lpstr>
      <vt:lpstr>Qual é o custo total dos juros?</vt:lpstr>
      <vt:lpstr>Qual é o custo total dos juros?</vt:lpstr>
      <vt:lpstr>Slide 10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rachy518</dc:creator>
  <cp:lastModifiedBy>agates</cp:lastModifiedBy>
  <cp:revision>12</cp:revision>
  <dcterms:created xsi:type="dcterms:W3CDTF">2012-07-02T05:45:44Z</dcterms:created>
  <dcterms:modified xsi:type="dcterms:W3CDTF">2012-12-26T00:27:34Z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</Properties>
</file>